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8334" r:id="rId2"/>
    <p:sldId id="8333" r:id="rId3"/>
    <p:sldId id="8338" r:id="rId4"/>
    <p:sldId id="8337" r:id="rId5"/>
    <p:sldId id="327" r:id="rId6"/>
    <p:sldId id="8339" r:id="rId7"/>
    <p:sldId id="8340" r:id="rId8"/>
    <p:sldId id="834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93" d="100"/>
          <a:sy n="93" d="100"/>
        </p:scale>
        <p:origin x="62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88AC3-4A54-47EF-91FE-DCF3516D44A1}" type="datetimeFigureOut">
              <a:rPr lang="en-US" smtClean="0"/>
              <a:t>4/1/25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D30FC5-8E12-4BE6-B4C6-B1C38446BE55}" type="slidenum">
              <a:rPr lang="en-US" smtClean="0"/>
              <a:t>‹#›</a:t>
            </a:fld>
            <a:endParaRPr lang="en-US"/>
          </a:p>
        </p:txBody>
      </p:sp>
    </p:spTree>
    <p:extLst>
      <p:ext uri="{BB962C8B-B14F-4D97-AF65-F5344CB8AC3E}">
        <p14:creationId xmlns:p14="http://schemas.microsoft.com/office/powerpoint/2010/main" val="247320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040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5636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8B999C-56A4-6541-A878-A0C6E0C86A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1072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8B999C-56A4-6541-A878-A0C6E0C86A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9614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9341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1770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4109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2104C8-2535-6E44-A4F4-A409E2883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3920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AA5BD-9FF1-7EB0-A54E-7A0DF6D198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63E2CC-D8DF-4470-F2DB-12E91820B2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423B57-2F48-5F6B-1588-1A6654DCD32B}"/>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86725137-37E3-DF2D-BBA1-CE816526F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909803-8ADD-1770-D778-77F364AB090F}"/>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335047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EC75F-4A25-2525-0A02-11048617C7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F42F63-4AB6-D4E5-2D1E-24FFB220F1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E572DD-E45C-A1E7-1EE9-F3BA9919E9C0}"/>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368FBE7D-F48C-3325-D4DE-DE285D14A0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E1A04-B868-D680-E97B-B69A6B02B137}"/>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51860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910A36-21F1-9F44-D2B3-5F0F9A7FD8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5D334C-34F5-F376-D67B-6C690321FE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0B0FC6-2CFE-0F7C-DE78-F49EF00D86CE}"/>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35650B04-3E93-6FC6-3602-744BAF48BD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40ABAC-72DA-2E3A-4C5A-822987835286}"/>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4257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0A9D2-38CB-FB5D-FD94-5DF441DF88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71BF17-B084-3D2C-1D31-5A18C42FAC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F79755-BF54-E1D4-E0AA-6F46E74E4D30}"/>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CB6EA003-8CC1-457A-82A3-3DC14F7E2E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09AF1-3F0C-AFCC-D861-5608B2916536}"/>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20933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8DE6-C92B-A715-BA20-6D949CC05A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C39F1D-B66A-D24D-958E-02F417A53D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192F83-0597-0607-36DE-48D4F837E352}"/>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832237D6-C3F3-D4D9-AA88-E6887848C8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79DF3C-9231-51B1-E1C1-AD70DDD44560}"/>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2925936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8A58B-ACD4-4C1D-E60E-D48647BC3D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10443-845B-A514-6520-2B0088C34A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3BE22E-BFC9-501B-4526-C6291F1B91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2497BD-FA2E-38D5-7B72-FCF60C9F4EA0}"/>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6" name="Footer Placeholder 5">
            <a:extLst>
              <a:ext uri="{FF2B5EF4-FFF2-40B4-BE49-F238E27FC236}">
                <a16:creationId xmlns:a16="http://schemas.microsoft.com/office/drawing/2014/main" id="{23E42FBC-DB1C-A2D9-84F1-A0585A9F4E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576929-473E-94C5-B301-A142CA6275EA}"/>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235179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F802E-71DE-67E2-5C1F-568940AE41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2E992D-4983-29CC-9357-96804E0313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FC6972-56FD-61E7-01F8-BAB2E165B0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7167FE-6B88-798B-620C-9E26F324C6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95BB91-4182-B160-5F2C-09A2E6EDE2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EAD2BB-DFD9-B0EC-B534-90F63BAA5661}"/>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8" name="Footer Placeholder 7">
            <a:extLst>
              <a:ext uri="{FF2B5EF4-FFF2-40B4-BE49-F238E27FC236}">
                <a16:creationId xmlns:a16="http://schemas.microsoft.com/office/drawing/2014/main" id="{FA4967A5-7E5C-232F-002B-430960D349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1E0B12-491E-DF3C-BE5C-B6ECA67B80A8}"/>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391959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8F3C9-DE8F-6E64-CE44-3AF57DD56C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70BD25-F2F6-CBE1-B6BB-7EE62DD740C7}"/>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4" name="Footer Placeholder 3">
            <a:extLst>
              <a:ext uri="{FF2B5EF4-FFF2-40B4-BE49-F238E27FC236}">
                <a16:creationId xmlns:a16="http://schemas.microsoft.com/office/drawing/2014/main" id="{95BFF111-2FD3-127A-C651-C2D70A44DF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C876CD-78DE-6059-36A7-B7D5F94CE3C2}"/>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353692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22BE22-D2FA-7314-BBF7-5A9E692A47DB}"/>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3" name="Footer Placeholder 2">
            <a:extLst>
              <a:ext uri="{FF2B5EF4-FFF2-40B4-BE49-F238E27FC236}">
                <a16:creationId xmlns:a16="http://schemas.microsoft.com/office/drawing/2014/main" id="{7D951EC7-AC22-836D-25AD-B1EDC47D98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35345E-E830-8ED0-7A8F-B9876FFDD702}"/>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292689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99427-34C6-857D-7DB1-372B45D571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24B7DF-1F71-AE31-95CF-75E249AFD4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08E554-E206-779C-D861-0C6EC75637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D24B17-5715-868C-54E4-A4DE99D2E100}"/>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6" name="Footer Placeholder 5">
            <a:extLst>
              <a:ext uri="{FF2B5EF4-FFF2-40B4-BE49-F238E27FC236}">
                <a16:creationId xmlns:a16="http://schemas.microsoft.com/office/drawing/2014/main" id="{A4B5ED67-7962-0076-81FA-FBFA4B84CB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DA362-6274-B762-C4CC-549DFA38BB91}"/>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74216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10B4D-A1F5-7FD6-C9C1-5911E748AE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07F2ED-227D-ED77-5B22-0665DF4D17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230482-B3A9-AA54-F1B4-37BE0D02C2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5974A1-441E-D99C-E10D-747BA9FD29D1}"/>
              </a:ext>
            </a:extLst>
          </p:cNvPr>
          <p:cNvSpPr>
            <a:spLocks noGrp="1"/>
          </p:cNvSpPr>
          <p:nvPr>
            <p:ph type="dt" sz="half" idx="10"/>
          </p:nvPr>
        </p:nvSpPr>
        <p:spPr/>
        <p:txBody>
          <a:bodyPr/>
          <a:lstStyle/>
          <a:p>
            <a:fld id="{DE63736E-84EF-164E-8041-86FBCA7626DE}" type="datetimeFigureOut">
              <a:rPr lang="en-US" smtClean="0"/>
              <a:t>4/1/25</a:t>
            </a:fld>
            <a:endParaRPr lang="en-US"/>
          </a:p>
        </p:txBody>
      </p:sp>
      <p:sp>
        <p:nvSpPr>
          <p:cNvPr id="6" name="Footer Placeholder 5">
            <a:extLst>
              <a:ext uri="{FF2B5EF4-FFF2-40B4-BE49-F238E27FC236}">
                <a16:creationId xmlns:a16="http://schemas.microsoft.com/office/drawing/2014/main" id="{3E3E6A7E-6443-5B25-6F9A-3EDD7A2939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F01837-CF55-40C6-EA22-91814BFAA7F4}"/>
              </a:ext>
            </a:extLst>
          </p:cNvPr>
          <p:cNvSpPr>
            <a:spLocks noGrp="1"/>
          </p:cNvSpPr>
          <p:nvPr>
            <p:ph type="sldNum" sz="quarter" idx="12"/>
          </p:nvPr>
        </p:nvSpPr>
        <p:spPr/>
        <p:txBody>
          <a:bodyPr/>
          <a:lstStyle/>
          <a:p>
            <a:fld id="{E2B58CC6-8F59-C44C-99FE-1B4EC83C65C8}" type="slidenum">
              <a:rPr lang="en-US" smtClean="0"/>
              <a:t>‹#›</a:t>
            </a:fld>
            <a:endParaRPr lang="en-US"/>
          </a:p>
        </p:txBody>
      </p:sp>
    </p:spTree>
    <p:extLst>
      <p:ext uri="{BB962C8B-B14F-4D97-AF65-F5344CB8AC3E}">
        <p14:creationId xmlns:p14="http://schemas.microsoft.com/office/powerpoint/2010/main" val="3591238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DC68F9-024F-10BE-ACE8-9D4F7F14EA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836695-5379-CAB8-5687-FBC3D753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292AA-392E-A8D6-EFFD-E6B157FE28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3736E-84EF-164E-8041-86FBCA7626DE}" type="datetimeFigureOut">
              <a:rPr lang="en-US" smtClean="0"/>
              <a:t>4/1/25</a:t>
            </a:fld>
            <a:endParaRPr lang="en-US"/>
          </a:p>
        </p:txBody>
      </p:sp>
      <p:sp>
        <p:nvSpPr>
          <p:cNvPr id="5" name="Footer Placeholder 4">
            <a:extLst>
              <a:ext uri="{FF2B5EF4-FFF2-40B4-BE49-F238E27FC236}">
                <a16:creationId xmlns:a16="http://schemas.microsoft.com/office/drawing/2014/main" id="{69985D9D-6614-9A6D-77E7-F39F3711FA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CE134D-7362-C750-AA7F-A32A4721EA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58CC6-8F59-C44C-99FE-1B4EC83C65C8}" type="slidenum">
              <a:rPr lang="en-US" smtClean="0"/>
              <a:t>‹#›</a:t>
            </a:fld>
            <a:endParaRPr lang="en-US"/>
          </a:p>
        </p:txBody>
      </p:sp>
      <p:sp>
        <p:nvSpPr>
          <p:cNvPr id="8" name="TextBox 7">
            <a:extLst>
              <a:ext uri="{FF2B5EF4-FFF2-40B4-BE49-F238E27FC236}">
                <a16:creationId xmlns:a16="http://schemas.microsoft.com/office/drawing/2014/main" id="{7ACDFCD7-8102-9E6C-BE03-8565DC2ABF6E}"/>
              </a:ext>
            </a:extLst>
          </p:cNvPr>
          <p:cNvSpPr txBox="1"/>
          <p:nvPr>
            <p:extLst>
              <p:ext uri="{1162E1C5-73C7-4A58-AE30-91384D911F3F}">
                <p184:classification xmlns:p184="http://schemas.microsoft.com/office/powerpoint/2018/4/main" val="ftr"/>
              </p:ext>
            </p:extLst>
          </p:nvPr>
        </p:nvSpPr>
        <p:spPr>
          <a:xfrm>
            <a:off x="190500" y="6515100"/>
            <a:ext cx="1712913"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Information Classification: Public</a:t>
            </a:r>
          </a:p>
        </p:txBody>
      </p:sp>
    </p:spTree>
    <p:extLst>
      <p:ext uri="{BB962C8B-B14F-4D97-AF65-F5344CB8AC3E}">
        <p14:creationId xmlns:p14="http://schemas.microsoft.com/office/powerpoint/2010/main" val="1749484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fedex.com/content/dam/fedex/us-united-states/sustainability/gcrs/FedEx_2024_ESG_Report.pdf" TargetMode="Externa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8" Type="http://schemas.openxmlformats.org/officeDocument/2006/relationships/hyperlink" Target="https://fedexcares.com/our-focus/sustainable-logistics" TargetMode="External"/><Relationship Id="rId3" Type="http://schemas.openxmlformats.org/officeDocument/2006/relationships/image" Target="../media/image1.png"/><Relationship Id="rId7" Type="http://schemas.openxmlformats.org/officeDocument/2006/relationships/hyperlink" Target="https://fedexcares.com/our-focus/global-entrepreneurship"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fedexcares.com/our-focus/delivering-for-good" TargetMode="External"/><Relationship Id="rId11" Type="http://schemas.openxmlformats.org/officeDocument/2006/relationships/image" Target="../media/image7.png"/><Relationship Id="rId5" Type="http://schemas.openxmlformats.org/officeDocument/2006/relationships/hyperlink" Target="https://fedexcares.com/" TargetMode="External"/><Relationship Id="rId10" Type="http://schemas.openxmlformats.org/officeDocument/2006/relationships/image" Target="../media/image6.jpeg"/><Relationship Id="rId4" Type="http://schemas.openxmlformats.org/officeDocument/2006/relationships/image" Target="../media/image5.png"/><Relationship Id="rId9" Type="http://schemas.openxmlformats.org/officeDocument/2006/relationships/hyperlink" Target="https://fedexcares.com/humanitarian-relief"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1.png"/><Relationship Id="rId7" Type="http://schemas.openxmlformats.org/officeDocument/2006/relationships/hyperlink" Target="https://newsroom.fedex.com/newsroom/global-english/ethisphere-names-fedex-as-one-of-the-2024-worlds-most-ethical-companies-for-the-second-time"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7.png"/><Relationship Id="rId4" Type="http://schemas.openxmlformats.org/officeDocument/2006/relationships/image" Target="../media/image8.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hyperlink" Target="https://newsroom.fedex.com/newsroom/global-english/fedex-earns-no-17-spot-on-the-fortune-worlds-most-admired-companies-list" TargetMode="External"/><Relationship Id="rId3" Type="http://schemas.openxmlformats.org/officeDocument/2006/relationships/image" Target="../media/image1.png"/><Relationship Id="rId7"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DE869-9395-BA4B-8977-6BB1C8AD381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7" y="6822094"/>
            <a:ext cx="12204357" cy="58717"/>
          </a:xfrm>
          <a:prstGeom prst="rect">
            <a:avLst/>
          </a:prstGeom>
        </p:spPr>
      </p:pic>
      <p:sp>
        <p:nvSpPr>
          <p:cNvPr id="2" name="TextBox 1">
            <a:extLst>
              <a:ext uri="{FF2B5EF4-FFF2-40B4-BE49-F238E27FC236}">
                <a16:creationId xmlns:a16="http://schemas.microsoft.com/office/drawing/2014/main" id="{11892DB3-628D-EE4D-C009-41C7715EC710}"/>
              </a:ext>
            </a:extLst>
          </p:cNvPr>
          <p:cNvSpPr txBox="1"/>
          <p:nvPr/>
        </p:nvSpPr>
        <p:spPr>
          <a:xfrm>
            <a:off x="574877" y="684212"/>
            <a:ext cx="712228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Building trust through culture, values, and actions </a:t>
            </a:r>
          </a:p>
        </p:txBody>
      </p:sp>
      <p:sp>
        <p:nvSpPr>
          <p:cNvPr id="5" name="TextBox 4">
            <a:extLst>
              <a:ext uri="{FF2B5EF4-FFF2-40B4-BE49-F238E27FC236}">
                <a16:creationId xmlns:a16="http://schemas.microsoft.com/office/drawing/2014/main" id="{47369DD5-F5B1-9038-CF35-2E5752966A8B}"/>
              </a:ext>
            </a:extLst>
          </p:cNvPr>
          <p:cNvSpPr txBox="1"/>
          <p:nvPr/>
        </p:nvSpPr>
        <p:spPr>
          <a:xfrm>
            <a:off x="574876" y="2909635"/>
            <a:ext cx="4274915"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 </a:t>
            </a: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This approach empowers us to: </a:t>
            </a:r>
            <a:b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endPar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Prioritize safety above all else</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Take care of our team members</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Embrace diversity, equity, and inclusion (DEI) </a:t>
            </a:r>
            <a:b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so everyone feels appreciated and valued</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Deliver excellence and value for our customers</a:t>
            </a:r>
            <a:b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 and stockholders</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Act with integrity in all that we do</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Support our communities</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Help shape a better world</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Grow profitability to reinvest in our team </a:t>
            </a:r>
            <a:b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members and business </a:t>
            </a:r>
          </a:p>
        </p:txBody>
      </p:sp>
      <p:pic>
        <p:nvPicPr>
          <p:cNvPr id="12" name="Picture 11">
            <a:extLst>
              <a:ext uri="{FF2B5EF4-FFF2-40B4-BE49-F238E27FC236}">
                <a16:creationId xmlns:a16="http://schemas.microsoft.com/office/drawing/2014/main" id="{768E0021-DF67-A28E-1611-00B2C94C098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807029" y="5944943"/>
            <a:ext cx="1330297" cy="871574"/>
          </a:xfrm>
          <a:prstGeom prst="rect">
            <a:avLst/>
          </a:prstGeom>
        </p:spPr>
      </p:pic>
      <p:sp>
        <p:nvSpPr>
          <p:cNvPr id="3" name="TextBox 2">
            <a:extLst>
              <a:ext uri="{FF2B5EF4-FFF2-40B4-BE49-F238E27FC236}">
                <a16:creationId xmlns:a16="http://schemas.microsoft.com/office/drawing/2014/main" id="{92F2EE64-15BD-2098-FC54-3AC22E4C484D}"/>
              </a:ext>
            </a:extLst>
          </p:cNvPr>
          <p:cNvSpPr txBox="1"/>
          <p:nvPr/>
        </p:nvSpPr>
        <p:spPr>
          <a:xfrm>
            <a:off x="4498415" y="2866877"/>
            <a:ext cx="7465359" cy="37548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Our ESG Report highlights our progress and commitment to these principles:</a:t>
            </a:r>
            <a:b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endPar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147 million gallons of jet fuel avoided through our aircraft fuel conservation and fleet modernization efforts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9,884 alternative fuel and electric vehicles (EVs) in service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34 locations generated on- and off-site solar energy 60% of reported solid waste diverted to recycling facilities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27% of FedEx management employees globally and 36% of board members were women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37% of FedEx management employees in the U.S. and 29% of board members were racially or ethnically diverse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$44.5 million provided in tuition assistance, supporting over 12,800 team members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$9 million invested in nonprofits aligned with our DEI commitment to build more equitable communities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98% of team members completed assigned compliance training courses in FY23</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$35.3 billion indirectly contributed to global net economic output </a:t>
            </a:r>
          </a:p>
          <a:p>
            <a:pPr marL="342900" marR="0" lvl="0" indent="-342900" algn="l" defTabSz="914400" rtl="0" eaLnBrk="1" fontAlgn="base" latinLnBrk="0" hangingPunct="1">
              <a:lnSpc>
                <a:spcPct val="100000"/>
              </a:lnSpc>
              <a:spcBef>
                <a:spcPts val="0"/>
              </a:spcBef>
              <a:spcAft>
                <a:spcPts val="0"/>
              </a:spcAft>
              <a:buClrTx/>
              <a:buSzPts val="1000"/>
              <a:buFont typeface="Symbol" panose="05050102010706020507" pitchFamily="18" charset="2"/>
              <a:buChar char=""/>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$18.6 billion in goods and services acquired from diverse and small business suppliers in the U.S.</a:t>
            </a:r>
          </a:p>
          <a:p>
            <a:pPr marL="0" marR="0" lvl="0" indent="0" algn="l" defTabSz="914400" rtl="0" eaLnBrk="1" fontAlgn="base" latinLnBrk="0" hangingPunct="1">
              <a:lnSpc>
                <a:spcPct val="100000"/>
              </a:lnSpc>
              <a:spcBef>
                <a:spcPts val="0"/>
              </a:spcBef>
              <a:spcAft>
                <a:spcPts val="0"/>
              </a:spcAft>
              <a:buClrTx/>
              <a:buSzPts val="1000"/>
              <a:buFontTx/>
              <a:buNone/>
              <a:tabLst>
                <a:tab pos="457200" algn="l"/>
              </a:tabLst>
              <a:defRPr/>
            </a:pPr>
            <a:endPar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a:p>
            <a:pPr marL="0" marR="0" lvl="0" indent="0" algn="l" defTabSz="914400" rtl="0" eaLnBrk="1" fontAlgn="base" latinLnBrk="0" hangingPunct="1">
              <a:lnSpc>
                <a:spcPct val="100000"/>
              </a:lnSpc>
              <a:spcBef>
                <a:spcPts val="0"/>
              </a:spcBef>
              <a:spcAft>
                <a:spcPts val="0"/>
              </a:spcAft>
              <a:buClrTx/>
              <a:buSzPts val="1000"/>
              <a:buFontTx/>
              <a:buNone/>
              <a:tabLst>
                <a:tab pos="457200" algn="l"/>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Source: 2024 </a:t>
            </a: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hlinkClick r:id="rId5"/>
              </a:rPr>
              <a:t>ESG Report</a:t>
            </a:r>
            <a:endPar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p:txBody>
      </p:sp>
      <p:sp>
        <p:nvSpPr>
          <p:cNvPr id="6" name="TextBox 5">
            <a:extLst>
              <a:ext uri="{FF2B5EF4-FFF2-40B4-BE49-F238E27FC236}">
                <a16:creationId xmlns:a16="http://schemas.microsoft.com/office/drawing/2014/main" id="{6F4DE782-E3A5-6547-B372-BEDE863885F5}"/>
              </a:ext>
            </a:extLst>
          </p:cNvPr>
          <p:cNvSpPr txBox="1"/>
          <p:nvPr/>
        </p:nvSpPr>
        <p:spPr>
          <a:xfrm>
            <a:off x="574877" y="1276538"/>
            <a:ext cx="6538617"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Our success is built on strong environmental, social, and governance (ESG) practices. These three elements drive us to innovate for our customers, create a thriving environment for our team members, and work towards ambitious goals that deliver for our customers and the planet.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3A3A24DD-A748-C588-C20D-5B83408E5E6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779658" y="6106101"/>
            <a:ext cx="1184116" cy="713606"/>
          </a:xfrm>
          <a:prstGeom prst="rect">
            <a:avLst/>
          </a:prstGeom>
        </p:spPr>
      </p:pic>
      <p:pic>
        <p:nvPicPr>
          <p:cNvPr id="11" name="Picture 10">
            <a:extLst>
              <a:ext uri="{FF2B5EF4-FFF2-40B4-BE49-F238E27FC236}">
                <a16:creationId xmlns:a16="http://schemas.microsoft.com/office/drawing/2014/main" id="{C790EFA9-4427-A16B-7079-D113BDCEBBF4}"/>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7693586" y="-3720"/>
            <a:ext cx="4557139" cy="2560515"/>
          </a:xfrm>
          <a:prstGeom prst="rect">
            <a:avLst/>
          </a:prstGeom>
        </p:spPr>
      </p:pic>
    </p:spTree>
    <p:extLst>
      <p:ext uri="{BB962C8B-B14F-4D97-AF65-F5344CB8AC3E}">
        <p14:creationId xmlns:p14="http://schemas.microsoft.com/office/powerpoint/2010/main" val="1919369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F8FDB56-705E-4E42-E090-C9494E540784}"/>
              </a:ext>
            </a:extLst>
          </p:cNvPr>
          <p:cNvSpPr txBox="1"/>
          <p:nvPr/>
        </p:nvSpPr>
        <p:spPr>
          <a:xfrm>
            <a:off x="501631" y="601841"/>
            <a:ext cx="4973193"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FedEx Cares</a:t>
            </a:r>
          </a:p>
        </p:txBody>
      </p:sp>
      <p:pic>
        <p:nvPicPr>
          <p:cNvPr id="3" name="Picture 2">
            <a:extLst>
              <a:ext uri="{FF2B5EF4-FFF2-40B4-BE49-F238E27FC236}">
                <a16:creationId xmlns:a16="http://schemas.microsoft.com/office/drawing/2014/main" id="{D4F79E6B-F46E-4A48-0F57-CD8DEF41469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7" y="6822094"/>
            <a:ext cx="12204357" cy="58717"/>
          </a:xfrm>
          <a:prstGeom prst="rect">
            <a:avLst/>
          </a:prstGeom>
        </p:spPr>
      </p:pic>
      <p:pic>
        <p:nvPicPr>
          <p:cNvPr id="9" name="Picture 8">
            <a:extLst>
              <a:ext uri="{FF2B5EF4-FFF2-40B4-BE49-F238E27FC236}">
                <a16:creationId xmlns:a16="http://schemas.microsoft.com/office/drawing/2014/main" id="{87F673EF-AD6A-439B-0189-18B3D26FE5D6}"/>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807435" y="5945746"/>
            <a:ext cx="1329214" cy="871574"/>
          </a:xfrm>
          <a:prstGeom prst="rect">
            <a:avLst/>
          </a:prstGeom>
        </p:spPr>
      </p:pic>
      <p:sp>
        <p:nvSpPr>
          <p:cNvPr id="4" name="TextBox 3">
            <a:extLst>
              <a:ext uri="{FF2B5EF4-FFF2-40B4-BE49-F238E27FC236}">
                <a16:creationId xmlns:a16="http://schemas.microsoft.com/office/drawing/2014/main" id="{8287AF04-C524-D7B4-C0D0-028F2F8F4795}"/>
              </a:ext>
            </a:extLst>
          </p:cNvPr>
          <p:cNvSpPr txBox="1"/>
          <p:nvPr/>
        </p:nvSpPr>
        <p:spPr>
          <a:xfrm>
            <a:off x="501631" y="1678851"/>
            <a:ext cx="4973193" cy="41857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5"/>
              </a:rPr>
              <a:t>FedEx Cares:</a:t>
            </a:r>
            <a:endPar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FedEx Cares is our global community engagement program and one way that we live out our purpose of connecting people and possibilities. Our goal is to help make the world a better place through in-kind shipping, volunteering our time and expertise, and charitable giving.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Our focus:</a:t>
            </a:r>
            <a:br>
              <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br>
            <a:endPar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6">
                  <a:extLst>
                    <a:ext uri="{A12FA001-AC4F-418D-AE19-62706E023703}">
                      <ahyp:hlinkClr xmlns:ahyp="http://schemas.microsoft.com/office/drawing/2018/hyperlinkcolor" val="tx"/>
                    </a:ext>
                  </a:extLst>
                </a:hlinkClick>
              </a:rPr>
              <a:t>Delivering for Good</a:t>
            </a: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 </a:t>
            </a:r>
            <a:b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b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Transporting precious cargo</a:t>
            </a:r>
            <a:b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b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7">
                  <a:extLst>
                    <a:ext uri="{A12FA001-AC4F-418D-AE19-62706E023703}">
                      <ahyp:hlinkClr xmlns:ahyp="http://schemas.microsoft.com/office/drawing/2018/hyperlinkcolor" val="tx"/>
                    </a:ext>
                  </a:extLst>
                </a:hlinkClick>
              </a:rPr>
              <a:t>Global Entrepreneurship</a:t>
            </a: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8">
                  <a:extLst>
                    <a:ext uri="{A12FA001-AC4F-418D-AE19-62706E023703}">
                      <ahyp:hlinkClr xmlns:ahyp="http://schemas.microsoft.com/office/drawing/2018/hyperlinkcolor" val="tx"/>
                    </a:ext>
                  </a:extLst>
                </a:hlinkClick>
              </a:rPr>
              <a:t>Sustainable Logistics</a:t>
            </a: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Picture Proof of Planting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9">
                  <a:extLst>
                    <a:ext uri="{A12FA001-AC4F-418D-AE19-62706E023703}">
                      <ahyp:hlinkClr xmlns:ahyp="http://schemas.microsoft.com/office/drawing/2018/hyperlinkcolor" val="tx"/>
                    </a:ext>
                  </a:extLst>
                </a:hlinkClick>
              </a:rPr>
              <a:t>Humanitarian Relief</a:t>
            </a:r>
            <a:endParaRPr kumimoji="0" lang="en-US" sz="1400" b="1" i="1"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p:txBody>
      </p:sp>
      <p:pic>
        <p:nvPicPr>
          <p:cNvPr id="12" name="Picture 11">
            <a:extLst>
              <a:ext uri="{FF2B5EF4-FFF2-40B4-BE49-F238E27FC236}">
                <a16:creationId xmlns:a16="http://schemas.microsoft.com/office/drawing/2014/main" id="{6F8627E4-DADC-A59B-30D9-9837221F9AE8}"/>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188538" y="0"/>
            <a:ext cx="6015901" cy="6858000"/>
          </a:xfrm>
          <a:prstGeom prst="rect">
            <a:avLst/>
          </a:prstGeom>
        </p:spPr>
      </p:pic>
      <p:pic>
        <p:nvPicPr>
          <p:cNvPr id="2" name="Picture 1">
            <a:extLst>
              <a:ext uri="{FF2B5EF4-FFF2-40B4-BE49-F238E27FC236}">
                <a16:creationId xmlns:a16="http://schemas.microsoft.com/office/drawing/2014/main" id="{C4E7C4A5-5E4E-A14F-DF4A-6B7F81293B89}"/>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0797885" y="6107231"/>
            <a:ext cx="1240442" cy="735077"/>
          </a:xfrm>
          <a:prstGeom prst="rect">
            <a:avLst/>
          </a:prstGeom>
        </p:spPr>
      </p:pic>
    </p:spTree>
    <p:extLst>
      <p:ext uri="{BB962C8B-B14F-4D97-AF65-F5344CB8AC3E}">
        <p14:creationId xmlns:p14="http://schemas.microsoft.com/office/powerpoint/2010/main" val="119724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F8FDB56-705E-4E42-E090-C9494E540784}"/>
              </a:ext>
            </a:extLst>
          </p:cNvPr>
          <p:cNvSpPr txBox="1"/>
          <p:nvPr/>
        </p:nvSpPr>
        <p:spPr>
          <a:xfrm>
            <a:off x="501631" y="659782"/>
            <a:ext cx="660336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Ethisphere names FedEx as one of the </a:t>
            </a:r>
            <a:b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b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2024 World’s Most Ethical Companies® </a:t>
            </a:r>
          </a:p>
        </p:txBody>
      </p:sp>
      <p:pic>
        <p:nvPicPr>
          <p:cNvPr id="3" name="Picture 2">
            <a:extLst>
              <a:ext uri="{FF2B5EF4-FFF2-40B4-BE49-F238E27FC236}">
                <a16:creationId xmlns:a16="http://schemas.microsoft.com/office/drawing/2014/main" id="{D4F79E6B-F46E-4A48-0F57-CD8DEF41469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7" y="6822094"/>
            <a:ext cx="12204357" cy="58717"/>
          </a:xfrm>
          <a:prstGeom prst="rect">
            <a:avLst/>
          </a:prstGeom>
        </p:spPr>
      </p:pic>
      <p:sp>
        <p:nvSpPr>
          <p:cNvPr id="16" name="TextBox 15">
            <a:extLst>
              <a:ext uri="{FF2B5EF4-FFF2-40B4-BE49-F238E27FC236}">
                <a16:creationId xmlns:a16="http://schemas.microsoft.com/office/drawing/2014/main" id="{B3D84D9F-61EF-57D2-657B-4A9DA9F4C973}"/>
              </a:ext>
            </a:extLst>
          </p:cNvPr>
          <p:cNvSpPr txBox="1"/>
          <p:nvPr/>
        </p:nvSpPr>
        <p:spPr>
          <a:xfrm>
            <a:off x="435839" y="3281371"/>
            <a:ext cx="2191614" cy="523220"/>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Tx/>
              <a:buSzPts val="1000"/>
              <a:buFontTx/>
              <a:buNone/>
              <a:tabLst>
                <a:tab pos="457200" algn="l"/>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Recognized for the 2nd consecutive year </a:t>
            </a:r>
          </a:p>
        </p:txBody>
      </p:sp>
      <p:sp>
        <p:nvSpPr>
          <p:cNvPr id="19" name="TextBox 18">
            <a:extLst>
              <a:ext uri="{FF2B5EF4-FFF2-40B4-BE49-F238E27FC236}">
                <a16:creationId xmlns:a16="http://schemas.microsoft.com/office/drawing/2014/main" id="{6792FF7E-C22B-2D96-967E-A97C594CDBFB}"/>
              </a:ext>
            </a:extLst>
          </p:cNvPr>
          <p:cNvSpPr txBox="1"/>
          <p:nvPr/>
        </p:nvSpPr>
        <p:spPr>
          <a:xfrm>
            <a:off x="3950065" y="3281371"/>
            <a:ext cx="2687849" cy="595035"/>
          </a:xfrm>
          <a:prstGeom prst="rect">
            <a:avLst/>
          </a:prstGeom>
          <a:noFill/>
        </p:spPr>
        <p:txBody>
          <a:bodyPr wrap="square">
            <a:spAutoFit/>
          </a:bodyPr>
          <a:lstStyle/>
          <a:p>
            <a:pPr marL="0" marR="0" lvl="0" indent="0" algn="l"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FedEx is the only honoree in the Transportation industry</a:t>
            </a:r>
          </a:p>
        </p:txBody>
      </p:sp>
      <p:sp>
        <p:nvSpPr>
          <p:cNvPr id="21" name="TextBox 20">
            <a:extLst>
              <a:ext uri="{FF2B5EF4-FFF2-40B4-BE49-F238E27FC236}">
                <a16:creationId xmlns:a16="http://schemas.microsoft.com/office/drawing/2014/main" id="{3AC94F89-7990-80C8-EFF7-3969A1B6E19A}"/>
              </a:ext>
            </a:extLst>
          </p:cNvPr>
          <p:cNvSpPr txBox="1"/>
          <p:nvPr/>
        </p:nvSpPr>
        <p:spPr>
          <a:xfrm>
            <a:off x="3989458" y="5028667"/>
            <a:ext cx="3240959" cy="738664"/>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Tx/>
              <a:buSzPts val="1000"/>
              <a:buFontTx/>
              <a:buNone/>
              <a:tabLst>
                <a:tab pos="457200" algn="l"/>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A panel of experts spend thousands of hours vetting and evaluating applicants</a:t>
            </a:r>
          </a:p>
        </p:txBody>
      </p:sp>
      <p:pic>
        <p:nvPicPr>
          <p:cNvPr id="22" name="Picture 21" descr="A circle with a check mark in it&#10;&#10;Description automatically generated with low confidence">
            <a:extLst>
              <a:ext uri="{FF2B5EF4-FFF2-40B4-BE49-F238E27FC236}">
                <a16:creationId xmlns:a16="http://schemas.microsoft.com/office/drawing/2014/main" id="{673D0B83-1EA3-E201-94DB-DC8C8C5814B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5839" y="3962191"/>
            <a:ext cx="589123" cy="589123"/>
          </a:xfrm>
          <a:prstGeom prst="rect">
            <a:avLst/>
          </a:prstGeom>
        </p:spPr>
      </p:pic>
      <p:pic>
        <p:nvPicPr>
          <p:cNvPr id="32" name="Picture 31" descr="A logo of a globe&#10;&#10;Description automatically generated">
            <a:extLst>
              <a:ext uri="{FF2B5EF4-FFF2-40B4-BE49-F238E27FC236}">
                <a16:creationId xmlns:a16="http://schemas.microsoft.com/office/drawing/2014/main" id="{28B9EE03-A1D6-23CE-CFBC-7AB969DCECE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2376" y="2414646"/>
            <a:ext cx="734502" cy="734502"/>
          </a:xfrm>
          <a:prstGeom prst="rect">
            <a:avLst/>
          </a:prstGeom>
        </p:spPr>
      </p:pic>
      <p:pic>
        <p:nvPicPr>
          <p:cNvPr id="35" name="Picture 34" descr="A colorful star with a black background&#10;&#10;Description automatically generated">
            <a:extLst>
              <a:ext uri="{FF2B5EF4-FFF2-40B4-BE49-F238E27FC236}">
                <a16:creationId xmlns:a16="http://schemas.microsoft.com/office/drawing/2014/main" id="{3943F49C-8F5B-F7EF-9D1B-0B1E206D08F7}"/>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989458" y="2487335"/>
            <a:ext cx="589123" cy="589123"/>
          </a:xfrm>
          <a:prstGeom prst="rect">
            <a:avLst/>
          </a:prstGeom>
        </p:spPr>
      </p:pic>
      <p:sp>
        <p:nvSpPr>
          <p:cNvPr id="9" name="TextBox 8">
            <a:extLst>
              <a:ext uri="{FF2B5EF4-FFF2-40B4-BE49-F238E27FC236}">
                <a16:creationId xmlns:a16="http://schemas.microsoft.com/office/drawing/2014/main" id="{D0643257-545B-DC55-82F3-25612E08FDD1}"/>
              </a:ext>
            </a:extLst>
          </p:cNvPr>
          <p:cNvSpPr txBox="1"/>
          <p:nvPr/>
        </p:nvSpPr>
        <p:spPr>
          <a:xfrm>
            <a:off x="1866977" y="6201518"/>
            <a:ext cx="3240959" cy="338554"/>
          </a:xfrm>
          <a:prstGeom prst="rect">
            <a:avLst/>
          </a:prstGeom>
          <a:noFill/>
        </p:spPr>
        <p:txBody>
          <a:bodyPr wrap="square">
            <a:spAutoFit/>
          </a:bodyPr>
          <a:lstStyle/>
          <a:p>
            <a:pPr marL="0" marR="0" lvl="0" indent="0" algn="ctr"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7"/>
              </a:rPr>
              <a:t>Learn more</a:t>
            </a:r>
            <a:endPar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p:txBody>
      </p:sp>
      <p:pic>
        <p:nvPicPr>
          <p:cNvPr id="5" name="Picture 4">
            <a:extLst>
              <a:ext uri="{FF2B5EF4-FFF2-40B4-BE49-F238E27FC236}">
                <a16:creationId xmlns:a16="http://schemas.microsoft.com/office/drawing/2014/main" id="{92F1DA0D-E0F3-29D3-8D2D-39F5191B5CEC}"/>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b="-216"/>
          <a:stretch/>
        </p:blipFill>
        <p:spPr>
          <a:xfrm>
            <a:off x="7322362" y="0"/>
            <a:ext cx="4920624" cy="6872853"/>
          </a:xfrm>
          <a:prstGeom prst="rect">
            <a:avLst/>
          </a:prstGeom>
        </p:spPr>
      </p:pic>
      <p:sp>
        <p:nvSpPr>
          <p:cNvPr id="7" name="TextBox 6">
            <a:extLst>
              <a:ext uri="{FF2B5EF4-FFF2-40B4-BE49-F238E27FC236}">
                <a16:creationId xmlns:a16="http://schemas.microsoft.com/office/drawing/2014/main" id="{B66DA946-D003-8FB6-36A0-78E682B090F6}"/>
              </a:ext>
            </a:extLst>
          </p:cNvPr>
          <p:cNvSpPr txBox="1"/>
          <p:nvPr/>
        </p:nvSpPr>
        <p:spPr>
          <a:xfrm>
            <a:off x="512376" y="1499469"/>
            <a:ext cx="6603362"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“This is a great honor for FedEx, and we are pleased to be among this select group of companies with exceptional compliance programs and commitments to advancing business integrity for the second year in a row.” — Justin Ross, Chief Compliance Officer of FedEx Corporation</a:t>
            </a:r>
          </a:p>
        </p:txBody>
      </p:sp>
      <p:sp>
        <p:nvSpPr>
          <p:cNvPr id="10" name="TextBox 9">
            <a:extLst>
              <a:ext uri="{FF2B5EF4-FFF2-40B4-BE49-F238E27FC236}">
                <a16:creationId xmlns:a16="http://schemas.microsoft.com/office/drawing/2014/main" id="{A55456F5-F807-0B2B-4463-94CEF70756C4}"/>
              </a:ext>
            </a:extLst>
          </p:cNvPr>
          <p:cNvSpPr txBox="1"/>
          <p:nvPr/>
        </p:nvSpPr>
        <p:spPr>
          <a:xfrm>
            <a:off x="404483" y="4597780"/>
            <a:ext cx="3409574" cy="1600438"/>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Tx/>
              <a:buSzPts val="1000"/>
              <a:buFontTx/>
              <a:buNone/>
              <a:tabLst>
                <a:tab pos="457200" algn="l"/>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Companies must provide 240+ proof points on their culture of ethics; environmental, social, and governance (ESG) practices; ethics and compliance program; diversity, equity, &amp; inclusion; and initiatives that support a strong value chain</a:t>
            </a:r>
          </a:p>
        </p:txBody>
      </p:sp>
      <p:pic>
        <p:nvPicPr>
          <p:cNvPr id="11" name="Picture 10" descr="A magnifying glass and a paper&#10;&#10;Description automatically generated with low confidence">
            <a:extLst>
              <a:ext uri="{FF2B5EF4-FFF2-40B4-BE49-F238E27FC236}">
                <a16:creationId xmlns:a16="http://schemas.microsoft.com/office/drawing/2014/main" id="{1664C8FC-FE60-9CD8-64BE-9B09146CB2B5}"/>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097351" y="4420036"/>
            <a:ext cx="558474" cy="558474"/>
          </a:xfrm>
          <a:prstGeom prst="rect">
            <a:avLst/>
          </a:prstGeom>
        </p:spPr>
      </p:pic>
      <p:pic>
        <p:nvPicPr>
          <p:cNvPr id="4" name="Picture 3">
            <a:extLst>
              <a:ext uri="{FF2B5EF4-FFF2-40B4-BE49-F238E27FC236}">
                <a16:creationId xmlns:a16="http://schemas.microsoft.com/office/drawing/2014/main" id="{FA9153AB-7C94-015D-C1B6-9154E2B6DF1F}"/>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0797885" y="6107231"/>
            <a:ext cx="1240442" cy="735077"/>
          </a:xfrm>
          <a:prstGeom prst="rect">
            <a:avLst/>
          </a:prstGeom>
        </p:spPr>
      </p:pic>
    </p:spTree>
    <p:extLst>
      <p:ext uri="{BB962C8B-B14F-4D97-AF65-F5344CB8AC3E}">
        <p14:creationId xmlns:p14="http://schemas.microsoft.com/office/powerpoint/2010/main" val="1128873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F8FDB56-705E-4E42-E090-C9494E540784}"/>
              </a:ext>
            </a:extLst>
          </p:cNvPr>
          <p:cNvSpPr txBox="1"/>
          <p:nvPr/>
        </p:nvSpPr>
        <p:spPr>
          <a:xfrm>
            <a:off x="501631" y="659782"/>
            <a:ext cx="660336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FedEx earns top 20 spot on the Fortune World’s Most Admired Companies List</a:t>
            </a:r>
          </a:p>
        </p:txBody>
      </p:sp>
      <p:sp>
        <p:nvSpPr>
          <p:cNvPr id="12" name="TextBox 11">
            <a:extLst>
              <a:ext uri="{FF2B5EF4-FFF2-40B4-BE49-F238E27FC236}">
                <a16:creationId xmlns:a16="http://schemas.microsoft.com/office/drawing/2014/main" id="{67E611EF-A545-9E8C-628F-648890E0061D}"/>
              </a:ext>
            </a:extLst>
          </p:cNvPr>
          <p:cNvSpPr txBox="1"/>
          <p:nvPr/>
        </p:nvSpPr>
        <p:spPr>
          <a:xfrm>
            <a:off x="512376" y="1499469"/>
            <a:ext cx="6603362"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rPr>
              <a:t>“This is a testament to the incredible dedication of our team members, who move FedEx and the world forward by delivering both transportation and digital solutions to make supply chains smarter for everyone.” — Raj Subramaniam, President and CEO of FedEx Corporation</a:t>
            </a:r>
          </a:p>
        </p:txBody>
      </p:sp>
      <p:pic>
        <p:nvPicPr>
          <p:cNvPr id="3" name="Picture 2">
            <a:extLst>
              <a:ext uri="{FF2B5EF4-FFF2-40B4-BE49-F238E27FC236}">
                <a16:creationId xmlns:a16="http://schemas.microsoft.com/office/drawing/2014/main" id="{D4F79E6B-F46E-4A48-0F57-CD8DEF41469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7" y="6822094"/>
            <a:ext cx="12204357" cy="58717"/>
          </a:xfrm>
          <a:prstGeom prst="rect">
            <a:avLst/>
          </a:prstGeom>
        </p:spPr>
      </p:pic>
      <p:sp>
        <p:nvSpPr>
          <p:cNvPr id="16" name="TextBox 15">
            <a:extLst>
              <a:ext uri="{FF2B5EF4-FFF2-40B4-BE49-F238E27FC236}">
                <a16:creationId xmlns:a16="http://schemas.microsoft.com/office/drawing/2014/main" id="{B3D84D9F-61EF-57D2-657B-4A9DA9F4C973}"/>
              </a:ext>
            </a:extLst>
          </p:cNvPr>
          <p:cNvSpPr txBox="1"/>
          <p:nvPr/>
        </p:nvSpPr>
        <p:spPr>
          <a:xfrm>
            <a:off x="1556822" y="3408257"/>
            <a:ext cx="4010770" cy="966931"/>
          </a:xfrm>
          <a:prstGeom prst="rect">
            <a:avLst/>
          </a:prstGeom>
          <a:noFill/>
        </p:spPr>
        <p:txBody>
          <a:bodyPr wrap="square">
            <a:spAutoFit/>
          </a:bodyPr>
          <a:lstStyle/>
          <a:p>
            <a:pPr marL="0" marR="0" lvl="0" indent="0" algn="ctr"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Chosen from the highest-revenue companies in each industry in 29 countries</a:t>
            </a:r>
          </a:p>
          <a:p>
            <a:pPr marL="0" marR="0" lvl="0" indent="0" algn="l" defTabSz="914400" rtl="0" eaLnBrk="1" fontAlgn="auto" latinLnBrk="0" hangingPunct="1">
              <a:lnSpc>
                <a:spcPts val="2000"/>
              </a:lnSpc>
              <a:spcBef>
                <a:spcPts val="900"/>
              </a:spcBef>
              <a:spcAft>
                <a:spcPts val="0"/>
              </a:spcAft>
              <a:buClrTx/>
              <a:buSzTx/>
              <a:buFontTx/>
              <a:buNone/>
              <a:tabLst/>
              <a:defRPr/>
            </a:pPr>
            <a:endParaRPr kumimoji="0" lang="en-US" sz="1400" b="0" i="0" u="none" strike="noStrike" kern="1200" cap="none" spc="0" normalizeH="0" baseline="0" noProof="0" dirty="0">
              <a:ln>
                <a:noFill/>
              </a:ln>
              <a:solidFill>
                <a:srgbClr val="333333"/>
              </a:solidFill>
              <a:effectLst/>
              <a:uLnTx/>
              <a:uFillTx/>
              <a:latin typeface="FedEx Sans Cd Light" panose="020B0406020203020204" pitchFamily="34" charset="0"/>
              <a:ea typeface="FedEx Sans Cd Light" panose="020B0406020203020204" pitchFamily="34" charset="0"/>
              <a:cs typeface="FedEx Sans Cd Light" panose="020B0406020203020204" pitchFamily="34" charset="0"/>
            </a:endParaRPr>
          </a:p>
        </p:txBody>
      </p:sp>
      <p:sp>
        <p:nvSpPr>
          <p:cNvPr id="19" name="TextBox 18">
            <a:extLst>
              <a:ext uri="{FF2B5EF4-FFF2-40B4-BE49-F238E27FC236}">
                <a16:creationId xmlns:a16="http://schemas.microsoft.com/office/drawing/2014/main" id="{6792FF7E-C22B-2D96-967E-A97C594CDBFB}"/>
              </a:ext>
            </a:extLst>
          </p:cNvPr>
          <p:cNvSpPr txBox="1"/>
          <p:nvPr/>
        </p:nvSpPr>
        <p:spPr>
          <a:xfrm>
            <a:off x="435839" y="5214501"/>
            <a:ext cx="2687849" cy="595035"/>
          </a:xfrm>
          <a:prstGeom prst="rect">
            <a:avLst/>
          </a:prstGeom>
          <a:noFill/>
        </p:spPr>
        <p:txBody>
          <a:bodyPr wrap="square">
            <a:spAutoFit/>
          </a:bodyPr>
          <a:lstStyle/>
          <a:p>
            <a:pPr marL="0" marR="0" lvl="0" indent="0" algn="ctr"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24th consecutive year FedEx has earned a top spot </a:t>
            </a:r>
          </a:p>
        </p:txBody>
      </p:sp>
      <p:sp>
        <p:nvSpPr>
          <p:cNvPr id="21" name="TextBox 20">
            <a:extLst>
              <a:ext uri="{FF2B5EF4-FFF2-40B4-BE49-F238E27FC236}">
                <a16:creationId xmlns:a16="http://schemas.microsoft.com/office/drawing/2014/main" id="{3AC94F89-7990-80C8-EFF7-3969A1B6E19A}"/>
              </a:ext>
            </a:extLst>
          </p:cNvPr>
          <p:cNvSpPr txBox="1"/>
          <p:nvPr/>
        </p:nvSpPr>
        <p:spPr>
          <a:xfrm>
            <a:off x="3706164" y="5226747"/>
            <a:ext cx="3240959" cy="338554"/>
          </a:xfrm>
          <a:prstGeom prst="rect">
            <a:avLst/>
          </a:prstGeom>
          <a:noFill/>
        </p:spPr>
        <p:txBody>
          <a:bodyPr wrap="square">
            <a:spAutoFit/>
          </a:bodyPr>
          <a:lstStyle/>
          <a:p>
            <a:pPr marL="0" marR="0" lvl="0" indent="0" algn="ctr"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Ranked 17th company overall</a:t>
            </a:r>
          </a:p>
        </p:txBody>
      </p:sp>
      <p:pic>
        <p:nvPicPr>
          <p:cNvPr id="22" name="Picture 21" descr="A circle with a check mark in it&#10;&#10;Description automatically generated with low confidence">
            <a:extLst>
              <a:ext uri="{FF2B5EF4-FFF2-40B4-BE49-F238E27FC236}">
                <a16:creationId xmlns:a16="http://schemas.microsoft.com/office/drawing/2014/main" id="{673D0B83-1EA3-E201-94DB-DC8C8C5814B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032081" y="4574838"/>
            <a:ext cx="589123" cy="589123"/>
          </a:xfrm>
          <a:prstGeom prst="rect">
            <a:avLst/>
          </a:prstGeom>
        </p:spPr>
      </p:pic>
      <p:pic>
        <p:nvPicPr>
          <p:cNvPr id="32" name="Picture 31" descr="A logo of a globe&#10;&#10;Description automatically generated">
            <a:extLst>
              <a:ext uri="{FF2B5EF4-FFF2-40B4-BE49-F238E27FC236}">
                <a16:creationId xmlns:a16="http://schemas.microsoft.com/office/drawing/2014/main" id="{28B9EE03-A1D6-23CE-CFBC-7AB969DCECE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120206" y="2622957"/>
            <a:ext cx="734502" cy="734502"/>
          </a:xfrm>
          <a:prstGeom prst="rect">
            <a:avLst/>
          </a:prstGeom>
        </p:spPr>
      </p:pic>
      <p:pic>
        <p:nvPicPr>
          <p:cNvPr id="35" name="Picture 34" descr="A colorful star with a black background&#10;&#10;Description automatically generated">
            <a:extLst>
              <a:ext uri="{FF2B5EF4-FFF2-40B4-BE49-F238E27FC236}">
                <a16:creationId xmlns:a16="http://schemas.microsoft.com/office/drawing/2014/main" id="{3943F49C-8F5B-F7EF-9D1B-0B1E206D08F7}"/>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437376" y="4524879"/>
            <a:ext cx="589123" cy="589123"/>
          </a:xfrm>
          <a:prstGeom prst="rect">
            <a:avLst/>
          </a:prstGeom>
        </p:spPr>
      </p:pic>
      <p:pic>
        <p:nvPicPr>
          <p:cNvPr id="8" name="Picture 7">
            <a:extLst>
              <a:ext uri="{FF2B5EF4-FFF2-40B4-BE49-F238E27FC236}">
                <a16:creationId xmlns:a16="http://schemas.microsoft.com/office/drawing/2014/main" id="{1097C6E8-1E3C-839F-33D6-BBD5806D7BBB}"/>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7280475" y="-1"/>
            <a:ext cx="4916897" cy="6816517"/>
          </a:xfrm>
          <a:prstGeom prst="rect">
            <a:avLst/>
          </a:prstGeom>
        </p:spPr>
      </p:pic>
      <p:sp>
        <p:nvSpPr>
          <p:cNvPr id="9" name="TextBox 8">
            <a:extLst>
              <a:ext uri="{FF2B5EF4-FFF2-40B4-BE49-F238E27FC236}">
                <a16:creationId xmlns:a16="http://schemas.microsoft.com/office/drawing/2014/main" id="{D0643257-545B-DC55-82F3-25612E08FDD1}"/>
              </a:ext>
            </a:extLst>
          </p:cNvPr>
          <p:cNvSpPr txBox="1"/>
          <p:nvPr/>
        </p:nvSpPr>
        <p:spPr>
          <a:xfrm>
            <a:off x="1866977" y="6201518"/>
            <a:ext cx="3240959" cy="338554"/>
          </a:xfrm>
          <a:prstGeom prst="rect">
            <a:avLst/>
          </a:prstGeom>
          <a:noFill/>
        </p:spPr>
        <p:txBody>
          <a:bodyPr wrap="square">
            <a:spAutoFit/>
          </a:bodyPr>
          <a:lstStyle/>
          <a:p>
            <a:pPr marL="0" marR="0" lvl="0" indent="0" algn="ctr"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hlinkClick r:id="rId8"/>
              </a:rPr>
              <a:t>Learn more</a:t>
            </a:r>
            <a:endPar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p:txBody>
      </p:sp>
      <p:pic>
        <p:nvPicPr>
          <p:cNvPr id="4" name="Picture 3">
            <a:extLst>
              <a:ext uri="{FF2B5EF4-FFF2-40B4-BE49-F238E27FC236}">
                <a16:creationId xmlns:a16="http://schemas.microsoft.com/office/drawing/2014/main" id="{81D658B8-CADD-E235-322F-ECBF240858DC}"/>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0797885" y="6107231"/>
            <a:ext cx="1240442" cy="735077"/>
          </a:xfrm>
          <a:prstGeom prst="rect">
            <a:avLst/>
          </a:prstGeom>
        </p:spPr>
      </p:pic>
    </p:spTree>
    <p:extLst>
      <p:ext uri="{BB962C8B-B14F-4D97-AF65-F5344CB8AC3E}">
        <p14:creationId xmlns:p14="http://schemas.microsoft.com/office/powerpoint/2010/main" val="436737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DE869-9395-BA4B-8977-6BB1C8AD3816}"/>
              </a:ext>
            </a:extLst>
          </p:cNvPr>
          <p:cNvPicPr>
            <a:picLocks noChangeAspect="1"/>
          </p:cNvPicPr>
          <p:nvPr/>
        </p:nvPicPr>
        <p:blipFill>
          <a:blip r:embed="rId3"/>
          <a:stretch>
            <a:fillRect/>
          </a:stretch>
        </p:blipFill>
        <p:spPr>
          <a:xfrm>
            <a:off x="-12357" y="6822094"/>
            <a:ext cx="12204357" cy="58717"/>
          </a:xfrm>
          <a:prstGeom prst="rect">
            <a:avLst/>
          </a:prstGeom>
        </p:spPr>
      </p:pic>
      <p:sp>
        <p:nvSpPr>
          <p:cNvPr id="2" name="TextBox 1">
            <a:extLst>
              <a:ext uri="{FF2B5EF4-FFF2-40B4-BE49-F238E27FC236}">
                <a16:creationId xmlns:a16="http://schemas.microsoft.com/office/drawing/2014/main" id="{11892DB3-628D-EE4D-C009-41C7715EC710}"/>
              </a:ext>
            </a:extLst>
          </p:cNvPr>
          <p:cNvSpPr txBox="1"/>
          <p:nvPr/>
        </p:nvSpPr>
        <p:spPr>
          <a:xfrm>
            <a:off x="495013" y="637968"/>
            <a:ext cx="376167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Sustainability </a:t>
            </a:r>
          </a:p>
        </p:txBody>
      </p:sp>
      <p:sp>
        <p:nvSpPr>
          <p:cNvPr id="5" name="TextBox 4">
            <a:extLst>
              <a:ext uri="{FF2B5EF4-FFF2-40B4-BE49-F238E27FC236}">
                <a16:creationId xmlns:a16="http://schemas.microsoft.com/office/drawing/2014/main" id="{47369DD5-F5B1-9038-CF35-2E5752966A8B}"/>
              </a:ext>
            </a:extLst>
          </p:cNvPr>
          <p:cNvSpPr txBox="1"/>
          <p:nvPr/>
        </p:nvSpPr>
        <p:spPr>
          <a:xfrm>
            <a:off x="495013" y="1595099"/>
            <a:ext cx="513168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Connecting the world responsibly and resourcefully by meeting today’s needs without compromising future generations’ ability to meet theirs.</a:t>
            </a:r>
          </a:p>
        </p:txBody>
      </p:sp>
      <p:sp>
        <p:nvSpPr>
          <p:cNvPr id="8" name="TextBox 7">
            <a:extLst>
              <a:ext uri="{FF2B5EF4-FFF2-40B4-BE49-F238E27FC236}">
                <a16:creationId xmlns:a16="http://schemas.microsoft.com/office/drawing/2014/main" id="{41B6AFE1-C29E-7B3D-411C-5DDFBE0D938E}"/>
              </a:ext>
            </a:extLst>
          </p:cNvPr>
          <p:cNvSpPr txBox="1"/>
          <p:nvPr/>
        </p:nvSpPr>
        <p:spPr>
          <a:xfrm>
            <a:off x="526904" y="2583958"/>
            <a:ext cx="5067897" cy="955774"/>
          </a:xfrm>
          <a:prstGeom prst="rect">
            <a:avLst/>
          </a:prstGeom>
          <a:noFill/>
        </p:spPr>
        <p:txBody>
          <a:bodyPr wrap="square">
            <a:spAutoFit/>
          </a:bodyPr>
          <a:lstStyle/>
          <a:p>
            <a:pPr marL="0" marR="0" lvl="0" indent="0" algn="l"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FedEx Office Initiatives </a:t>
            </a:r>
          </a:p>
          <a:p>
            <a:pPr marR="0" lvl="0" algn="l" defTabSz="914400" rtl="0" eaLnBrk="1" fontAlgn="base" latinLnBrk="0" hangingPunct="1">
              <a:lnSpc>
                <a:spcPts val="2000"/>
              </a:lnSpc>
              <a:spcBef>
                <a:spcPts val="900"/>
              </a:spcBef>
              <a:spcAft>
                <a:spcPts val="0"/>
              </a:spcAft>
              <a:buClrTx/>
              <a:buSzPts val="1000"/>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FedEx Office’s sustainability strategy is focused primarily around three key PAPER areas:</a:t>
            </a:r>
          </a:p>
        </p:txBody>
      </p:sp>
      <p:pic>
        <p:nvPicPr>
          <p:cNvPr id="12" name="Picture 11">
            <a:extLst>
              <a:ext uri="{FF2B5EF4-FFF2-40B4-BE49-F238E27FC236}">
                <a16:creationId xmlns:a16="http://schemas.microsoft.com/office/drawing/2014/main" id="{768E0021-DF67-A28E-1611-00B2C94C09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807029" y="5944943"/>
            <a:ext cx="1330297" cy="871574"/>
          </a:xfrm>
          <a:prstGeom prst="rect">
            <a:avLst/>
          </a:prstGeom>
        </p:spPr>
      </p:pic>
      <p:pic>
        <p:nvPicPr>
          <p:cNvPr id="6" name="Picture 5">
            <a:extLst>
              <a:ext uri="{FF2B5EF4-FFF2-40B4-BE49-F238E27FC236}">
                <a16:creationId xmlns:a16="http://schemas.microsoft.com/office/drawing/2014/main" id="{2DC914D3-E5B0-68DB-4E21-73340DDB6B39}"/>
              </a:ext>
            </a:extLst>
          </p:cNvPr>
          <p:cNvPicPr>
            <a:picLocks noChangeAspect="1"/>
          </p:cNvPicPr>
          <p:nvPr/>
        </p:nvPicPr>
        <p:blipFill>
          <a:blip r:embed="rId5"/>
          <a:srcRect b="12616"/>
          <a:stretch/>
        </p:blipFill>
        <p:spPr>
          <a:xfrm>
            <a:off x="629988" y="3539732"/>
            <a:ext cx="4467849" cy="2780370"/>
          </a:xfrm>
          <a:prstGeom prst="rect">
            <a:avLst/>
          </a:prstGeom>
        </p:spPr>
      </p:pic>
      <p:pic>
        <p:nvPicPr>
          <p:cNvPr id="10" name="Picture 9">
            <a:extLst>
              <a:ext uri="{FF2B5EF4-FFF2-40B4-BE49-F238E27FC236}">
                <a16:creationId xmlns:a16="http://schemas.microsoft.com/office/drawing/2014/main" id="{98DE1DDC-3466-FFDA-9F41-E868272B759F}"/>
              </a:ext>
            </a:extLst>
          </p:cNvPr>
          <p:cNvPicPr>
            <a:picLocks noChangeAspect="1"/>
          </p:cNvPicPr>
          <p:nvPr/>
        </p:nvPicPr>
        <p:blipFill>
          <a:blip r:embed="rId6"/>
          <a:stretch>
            <a:fillRect/>
          </a:stretch>
        </p:blipFill>
        <p:spPr>
          <a:xfrm>
            <a:off x="6716789" y="838023"/>
            <a:ext cx="4534533" cy="4686954"/>
          </a:xfrm>
          <a:prstGeom prst="rect">
            <a:avLst/>
          </a:prstGeom>
        </p:spPr>
      </p:pic>
    </p:spTree>
    <p:extLst>
      <p:ext uri="{BB962C8B-B14F-4D97-AF65-F5344CB8AC3E}">
        <p14:creationId xmlns:p14="http://schemas.microsoft.com/office/powerpoint/2010/main" val="347147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DE869-9395-BA4B-8977-6BB1C8AD3816}"/>
              </a:ext>
            </a:extLst>
          </p:cNvPr>
          <p:cNvPicPr>
            <a:picLocks noChangeAspect="1"/>
          </p:cNvPicPr>
          <p:nvPr/>
        </p:nvPicPr>
        <p:blipFill>
          <a:blip r:embed="rId3"/>
          <a:stretch>
            <a:fillRect/>
          </a:stretch>
        </p:blipFill>
        <p:spPr>
          <a:xfrm>
            <a:off x="-12357" y="6822094"/>
            <a:ext cx="12204357" cy="58717"/>
          </a:xfrm>
          <a:prstGeom prst="rect">
            <a:avLst/>
          </a:prstGeom>
        </p:spPr>
      </p:pic>
      <p:sp>
        <p:nvSpPr>
          <p:cNvPr id="2" name="TextBox 1">
            <a:extLst>
              <a:ext uri="{FF2B5EF4-FFF2-40B4-BE49-F238E27FC236}">
                <a16:creationId xmlns:a16="http://schemas.microsoft.com/office/drawing/2014/main" id="{11892DB3-628D-EE4D-C009-41C7715EC710}"/>
              </a:ext>
            </a:extLst>
          </p:cNvPr>
          <p:cNvSpPr txBox="1"/>
          <p:nvPr/>
        </p:nvSpPr>
        <p:spPr>
          <a:xfrm>
            <a:off x="495013" y="637968"/>
            <a:ext cx="376167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Paper</a:t>
            </a:r>
          </a:p>
        </p:txBody>
      </p:sp>
      <p:sp>
        <p:nvSpPr>
          <p:cNvPr id="5" name="TextBox 4">
            <a:extLst>
              <a:ext uri="{FF2B5EF4-FFF2-40B4-BE49-F238E27FC236}">
                <a16:creationId xmlns:a16="http://schemas.microsoft.com/office/drawing/2014/main" id="{47369DD5-F5B1-9038-CF35-2E5752966A8B}"/>
              </a:ext>
            </a:extLst>
          </p:cNvPr>
          <p:cNvSpPr txBox="1"/>
          <p:nvPr/>
        </p:nvSpPr>
        <p:spPr>
          <a:xfrm>
            <a:off x="495013" y="1595099"/>
            <a:ext cx="513168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Our Commitment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Utilize a Forest-Based Paper Product Procurement Policy that guides us to purchase paper from responsible, well-managed forests.</a:t>
            </a:r>
          </a:p>
        </p:txBody>
      </p:sp>
      <p:sp>
        <p:nvSpPr>
          <p:cNvPr id="8" name="TextBox 7">
            <a:extLst>
              <a:ext uri="{FF2B5EF4-FFF2-40B4-BE49-F238E27FC236}">
                <a16:creationId xmlns:a16="http://schemas.microsoft.com/office/drawing/2014/main" id="{41B6AFE1-C29E-7B3D-411C-5DDFBE0D938E}"/>
              </a:ext>
            </a:extLst>
          </p:cNvPr>
          <p:cNvSpPr txBox="1"/>
          <p:nvPr/>
        </p:nvSpPr>
        <p:spPr>
          <a:xfrm>
            <a:off x="526904" y="2583958"/>
            <a:ext cx="5067897" cy="2469009"/>
          </a:xfrm>
          <a:prstGeom prst="rect">
            <a:avLst/>
          </a:prstGeom>
          <a:noFill/>
        </p:spPr>
        <p:txBody>
          <a:bodyPr wrap="square">
            <a:spAutoFit/>
          </a:bodyPr>
          <a:lstStyle/>
          <a:p>
            <a:pPr marL="0" marR="0" lvl="0" indent="0" algn="l"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How do we do it?</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Wide selection of sustainable paper. 100% recycled, tree-free and third-party certified paper options. </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Enable customers to promote their sustainability efforts. Sustainable signs and graphics offerings, including sustainably certified banners and large format rolls, recyclable banners and media boards. </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Stock sustainable paper options. Sustainably sourced and recycled paper options for purchase in stores.</a:t>
            </a:r>
          </a:p>
        </p:txBody>
      </p:sp>
      <p:pic>
        <p:nvPicPr>
          <p:cNvPr id="12" name="Picture 11">
            <a:extLst>
              <a:ext uri="{FF2B5EF4-FFF2-40B4-BE49-F238E27FC236}">
                <a16:creationId xmlns:a16="http://schemas.microsoft.com/office/drawing/2014/main" id="{768E0021-DF67-A28E-1611-00B2C94C09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807029" y="5944943"/>
            <a:ext cx="1330297" cy="871574"/>
          </a:xfrm>
          <a:prstGeom prst="rect">
            <a:avLst/>
          </a:prstGeom>
        </p:spPr>
      </p:pic>
      <p:pic>
        <p:nvPicPr>
          <p:cNvPr id="7" name="Picture 6">
            <a:extLst>
              <a:ext uri="{FF2B5EF4-FFF2-40B4-BE49-F238E27FC236}">
                <a16:creationId xmlns:a16="http://schemas.microsoft.com/office/drawing/2014/main" id="{C2B918C3-150E-CCA5-3A4E-03F41EE2C250}"/>
              </a:ext>
            </a:extLst>
          </p:cNvPr>
          <p:cNvPicPr>
            <a:picLocks noChangeAspect="1"/>
          </p:cNvPicPr>
          <p:nvPr/>
        </p:nvPicPr>
        <p:blipFill>
          <a:blip r:embed="rId5"/>
          <a:stretch>
            <a:fillRect/>
          </a:stretch>
        </p:blipFill>
        <p:spPr>
          <a:xfrm>
            <a:off x="6991634" y="1038078"/>
            <a:ext cx="4039164" cy="3400900"/>
          </a:xfrm>
          <a:prstGeom prst="rect">
            <a:avLst/>
          </a:prstGeom>
        </p:spPr>
      </p:pic>
    </p:spTree>
    <p:extLst>
      <p:ext uri="{BB962C8B-B14F-4D97-AF65-F5344CB8AC3E}">
        <p14:creationId xmlns:p14="http://schemas.microsoft.com/office/powerpoint/2010/main" val="3758816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DE869-9395-BA4B-8977-6BB1C8AD3816}"/>
              </a:ext>
            </a:extLst>
          </p:cNvPr>
          <p:cNvPicPr>
            <a:picLocks noChangeAspect="1"/>
          </p:cNvPicPr>
          <p:nvPr/>
        </p:nvPicPr>
        <p:blipFill>
          <a:blip r:embed="rId3"/>
          <a:stretch>
            <a:fillRect/>
          </a:stretch>
        </p:blipFill>
        <p:spPr>
          <a:xfrm>
            <a:off x="-12357" y="6822094"/>
            <a:ext cx="12204357" cy="58717"/>
          </a:xfrm>
          <a:prstGeom prst="rect">
            <a:avLst/>
          </a:prstGeom>
        </p:spPr>
      </p:pic>
      <p:sp>
        <p:nvSpPr>
          <p:cNvPr id="2" name="TextBox 1">
            <a:extLst>
              <a:ext uri="{FF2B5EF4-FFF2-40B4-BE49-F238E27FC236}">
                <a16:creationId xmlns:a16="http://schemas.microsoft.com/office/drawing/2014/main" id="{11892DB3-628D-EE4D-C009-41C7715EC710}"/>
              </a:ext>
            </a:extLst>
          </p:cNvPr>
          <p:cNvSpPr txBox="1"/>
          <p:nvPr/>
        </p:nvSpPr>
        <p:spPr>
          <a:xfrm>
            <a:off x="495013" y="637968"/>
            <a:ext cx="376167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Energy</a:t>
            </a:r>
          </a:p>
        </p:txBody>
      </p:sp>
      <p:sp>
        <p:nvSpPr>
          <p:cNvPr id="5" name="TextBox 4">
            <a:extLst>
              <a:ext uri="{FF2B5EF4-FFF2-40B4-BE49-F238E27FC236}">
                <a16:creationId xmlns:a16="http://schemas.microsoft.com/office/drawing/2014/main" id="{47369DD5-F5B1-9038-CF35-2E5752966A8B}"/>
              </a:ext>
            </a:extLst>
          </p:cNvPr>
          <p:cNvSpPr txBox="1"/>
          <p:nvPr/>
        </p:nvSpPr>
        <p:spPr>
          <a:xfrm>
            <a:off x="495013" y="1595099"/>
            <a:ext cx="513168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Our Commitment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Focus on better understanding our energy consumption and finding ways to reduce our energy use and carbon emissions.</a:t>
            </a:r>
          </a:p>
        </p:txBody>
      </p:sp>
      <p:sp>
        <p:nvSpPr>
          <p:cNvPr id="8" name="TextBox 7">
            <a:extLst>
              <a:ext uri="{FF2B5EF4-FFF2-40B4-BE49-F238E27FC236}">
                <a16:creationId xmlns:a16="http://schemas.microsoft.com/office/drawing/2014/main" id="{41B6AFE1-C29E-7B3D-411C-5DDFBE0D938E}"/>
              </a:ext>
            </a:extLst>
          </p:cNvPr>
          <p:cNvSpPr txBox="1"/>
          <p:nvPr/>
        </p:nvSpPr>
        <p:spPr>
          <a:xfrm>
            <a:off x="526904" y="2583958"/>
            <a:ext cx="5067897" cy="2729145"/>
          </a:xfrm>
          <a:prstGeom prst="rect">
            <a:avLst/>
          </a:prstGeom>
          <a:noFill/>
        </p:spPr>
        <p:txBody>
          <a:bodyPr wrap="square">
            <a:spAutoFit/>
          </a:bodyPr>
          <a:lstStyle/>
          <a:p>
            <a:pPr marL="0" marR="0" lvl="0" indent="0" algn="l"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How do we do it?</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Implemented an Energy Management System (EMS) across our network. Control and monitor energy consuming devices to reduce energy consumption.</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LED lighting. Installed in nearly 1,600 of our stores, allowing us to cut our energy use and carbon emissions. </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Online ordering. Allows customers to click instead of driving to save gas and reduce carbon emissions. We also print closer to the final destination, avoiding emissions from shipping.</a:t>
            </a:r>
          </a:p>
        </p:txBody>
      </p:sp>
      <p:pic>
        <p:nvPicPr>
          <p:cNvPr id="12" name="Picture 11">
            <a:extLst>
              <a:ext uri="{FF2B5EF4-FFF2-40B4-BE49-F238E27FC236}">
                <a16:creationId xmlns:a16="http://schemas.microsoft.com/office/drawing/2014/main" id="{768E0021-DF67-A28E-1611-00B2C94C09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807029" y="5944943"/>
            <a:ext cx="1330297" cy="871574"/>
          </a:xfrm>
          <a:prstGeom prst="rect">
            <a:avLst/>
          </a:prstGeom>
        </p:spPr>
      </p:pic>
      <p:pic>
        <p:nvPicPr>
          <p:cNvPr id="6" name="Picture 5">
            <a:extLst>
              <a:ext uri="{FF2B5EF4-FFF2-40B4-BE49-F238E27FC236}">
                <a16:creationId xmlns:a16="http://schemas.microsoft.com/office/drawing/2014/main" id="{DDE73680-E1A1-6164-36F6-CE6DBBADF5C2}"/>
              </a:ext>
            </a:extLst>
          </p:cNvPr>
          <p:cNvPicPr>
            <a:picLocks noChangeAspect="1"/>
          </p:cNvPicPr>
          <p:nvPr/>
        </p:nvPicPr>
        <p:blipFill>
          <a:blip r:embed="rId5"/>
          <a:stretch>
            <a:fillRect/>
          </a:stretch>
        </p:blipFill>
        <p:spPr>
          <a:xfrm>
            <a:off x="7027408" y="1041798"/>
            <a:ext cx="4239217" cy="3801005"/>
          </a:xfrm>
          <a:prstGeom prst="rect">
            <a:avLst/>
          </a:prstGeom>
        </p:spPr>
      </p:pic>
    </p:spTree>
    <p:extLst>
      <p:ext uri="{BB962C8B-B14F-4D97-AF65-F5344CB8AC3E}">
        <p14:creationId xmlns:p14="http://schemas.microsoft.com/office/powerpoint/2010/main" val="4044562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DE869-9395-BA4B-8977-6BB1C8AD3816}"/>
              </a:ext>
            </a:extLst>
          </p:cNvPr>
          <p:cNvPicPr>
            <a:picLocks noChangeAspect="1"/>
          </p:cNvPicPr>
          <p:nvPr/>
        </p:nvPicPr>
        <p:blipFill>
          <a:blip r:embed="rId3"/>
          <a:stretch>
            <a:fillRect/>
          </a:stretch>
        </p:blipFill>
        <p:spPr>
          <a:xfrm>
            <a:off x="-12357" y="6822094"/>
            <a:ext cx="12204357" cy="58717"/>
          </a:xfrm>
          <a:prstGeom prst="rect">
            <a:avLst/>
          </a:prstGeom>
        </p:spPr>
      </p:pic>
      <p:sp>
        <p:nvSpPr>
          <p:cNvPr id="2" name="TextBox 1">
            <a:extLst>
              <a:ext uri="{FF2B5EF4-FFF2-40B4-BE49-F238E27FC236}">
                <a16:creationId xmlns:a16="http://schemas.microsoft.com/office/drawing/2014/main" id="{11892DB3-628D-EE4D-C009-41C7715EC710}"/>
              </a:ext>
            </a:extLst>
          </p:cNvPr>
          <p:cNvSpPr txBox="1"/>
          <p:nvPr/>
        </p:nvSpPr>
        <p:spPr>
          <a:xfrm>
            <a:off x="495013" y="637968"/>
            <a:ext cx="376167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Waste</a:t>
            </a:r>
          </a:p>
        </p:txBody>
      </p:sp>
      <p:sp>
        <p:nvSpPr>
          <p:cNvPr id="5" name="TextBox 4">
            <a:extLst>
              <a:ext uri="{FF2B5EF4-FFF2-40B4-BE49-F238E27FC236}">
                <a16:creationId xmlns:a16="http://schemas.microsoft.com/office/drawing/2014/main" id="{47369DD5-F5B1-9038-CF35-2E5752966A8B}"/>
              </a:ext>
            </a:extLst>
          </p:cNvPr>
          <p:cNvSpPr txBox="1"/>
          <p:nvPr/>
        </p:nvSpPr>
        <p:spPr>
          <a:xfrm>
            <a:off x="495013" y="1595099"/>
            <a:ext cx="513168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Our Commitment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Make a significant effort to reduce waste generated as a result of our operations and divert waste from the landfill, whenever possible. </a:t>
            </a:r>
          </a:p>
        </p:txBody>
      </p:sp>
      <p:sp>
        <p:nvSpPr>
          <p:cNvPr id="8" name="TextBox 7">
            <a:extLst>
              <a:ext uri="{FF2B5EF4-FFF2-40B4-BE49-F238E27FC236}">
                <a16:creationId xmlns:a16="http://schemas.microsoft.com/office/drawing/2014/main" id="{41B6AFE1-C29E-7B3D-411C-5DDFBE0D938E}"/>
              </a:ext>
            </a:extLst>
          </p:cNvPr>
          <p:cNvSpPr txBox="1"/>
          <p:nvPr/>
        </p:nvSpPr>
        <p:spPr>
          <a:xfrm>
            <a:off x="472229" y="2580722"/>
            <a:ext cx="5067897" cy="4333622"/>
          </a:xfrm>
          <a:prstGeom prst="rect">
            <a:avLst/>
          </a:prstGeom>
          <a:noFill/>
        </p:spPr>
        <p:txBody>
          <a:bodyPr wrap="square">
            <a:spAutoFit/>
          </a:bodyPr>
          <a:lstStyle/>
          <a:p>
            <a:pPr marL="0" marR="0" lvl="0" indent="0" algn="l" defTabSz="914400" rtl="0" eaLnBrk="1" fontAlgn="auto" latinLnBrk="0" hangingPunct="1">
              <a:lnSpc>
                <a:spcPts val="2000"/>
              </a:lnSpc>
              <a:spcBef>
                <a:spcPts val="900"/>
              </a:spcBef>
              <a:spcAft>
                <a:spcPts val="0"/>
              </a:spcAft>
              <a:buClrTx/>
              <a:buSzTx/>
              <a:buFontTx/>
              <a:buNone/>
              <a:tabLst/>
              <a:defRPr/>
            </a:pPr>
            <a:r>
              <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rPr>
              <a:t>How do we do it?</a:t>
            </a:r>
          </a:p>
          <a:p>
            <a:pPr marL="0" marR="0" lvl="0" indent="0" algn="l" defTabSz="914400" rtl="0" eaLnBrk="1" fontAlgn="auto" latinLnBrk="0" hangingPunct="1">
              <a:lnSpc>
                <a:spcPts val="2000"/>
              </a:lnSpc>
              <a:spcBef>
                <a:spcPts val="900"/>
              </a:spcBef>
              <a:spcAft>
                <a:spcPts val="0"/>
              </a:spcAft>
              <a:buClrTx/>
              <a:buSzTx/>
              <a:buFontTx/>
              <a:buNone/>
              <a:tabLst/>
              <a:defRPr/>
            </a:pPr>
            <a:endParaRPr kumimoji="0" lang="en-US" sz="1400" b="1" i="0" u="none" strike="noStrike" kern="1200" cap="none" spc="0" normalizeH="0" baseline="0" noProof="0" dirty="0">
              <a:ln>
                <a:noFill/>
              </a:ln>
              <a:solidFill>
                <a:srgbClr val="531594"/>
              </a:solidFill>
              <a:effectLst/>
              <a:uLnTx/>
              <a:uFillTx/>
              <a:latin typeface="FedEx Sans" panose="020B0603020203020204" pitchFamily="34" charset="0"/>
              <a:ea typeface="FedEx Sans" panose="020B0603020203020204" pitchFamily="34" charset="0"/>
              <a:cs typeface="FedEx Sans" panose="020B0603020203020204" pitchFamily="34" charset="0"/>
            </a:endParaRP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Partner with waste vendors. Allows us to divert waste from landfills from our stores where possible. </a:t>
            </a: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Confidential shredding services. Allows customers to drop off documents for shredding and recycling.</a:t>
            </a: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Our IT Asset Disposition program. Allows us to responsibly cleanse, reuse, and recycle IT assets. </a:t>
            </a: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Canon drop-off spot. Allows Canon customers to recycle personal inkjet cartridges.</a:t>
            </a: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Electronic Document Storage. Allows customers to preview and proof documents online to save on reprints and paper waste.</a:t>
            </a:r>
          </a:p>
          <a:p>
            <a:pPr marL="285750" indent="-285750">
              <a:spcAft>
                <a:spcPts val="600"/>
              </a:spcAft>
              <a:buFont typeface="Arial" panose="020B0604020202020204" pitchFamily="34" charset="0"/>
              <a:buChar char="•"/>
              <a:defRPr/>
            </a:pPr>
            <a:r>
              <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rPr>
              <a:t> Sustainable Shipping Supplies. FedEx-branded envelopes(100% recycled paperboard) and packaging (mostly recyclable and contains recycled materials).</a:t>
            </a:r>
          </a:p>
          <a:p>
            <a:pPr marL="285750" marR="0" lvl="0" indent="-285750" defTabSz="914400" rtl="0" eaLnBrk="1" fontAlgn="base" latinLnBrk="0" hangingPunct="1">
              <a:lnSpc>
                <a:spcPts val="2000"/>
              </a:lnSpc>
              <a:spcBef>
                <a:spcPts val="900"/>
              </a:spcBef>
              <a:spcAft>
                <a:spcPts val="0"/>
              </a:spcAft>
              <a:buClrTx/>
              <a:buSzPts val="1000"/>
              <a:buFont typeface="Arial" panose="020B0604020202020204" pitchFamily="34" charset="0"/>
              <a:buChar char="•"/>
              <a:tabLst>
                <a:tab pos="457200" algn="l"/>
              </a:tabLst>
              <a:defRPr/>
            </a:pPr>
            <a:endParaRPr lang="en-US" sz="1400" kern="0" dirty="0">
              <a:solidFill>
                <a:srgbClr val="000000"/>
              </a:solidFill>
              <a:latin typeface="FedEx Sans Cd Light" panose="020B0406020203020204" pitchFamily="34" charset="0"/>
              <a:ea typeface="FedEx Sans Cd Light" panose="020B0406020203020204" pitchFamily="34" charset="0"/>
              <a:cs typeface="FedEx Sans Cd Light" panose="020B0406020203020204" pitchFamily="34" charset="0"/>
            </a:endParaRPr>
          </a:p>
        </p:txBody>
      </p:sp>
      <p:pic>
        <p:nvPicPr>
          <p:cNvPr id="12" name="Picture 11">
            <a:extLst>
              <a:ext uri="{FF2B5EF4-FFF2-40B4-BE49-F238E27FC236}">
                <a16:creationId xmlns:a16="http://schemas.microsoft.com/office/drawing/2014/main" id="{768E0021-DF67-A28E-1611-00B2C94C09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807029" y="5944943"/>
            <a:ext cx="1330297" cy="871574"/>
          </a:xfrm>
          <a:prstGeom prst="rect">
            <a:avLst/>
          </a:prstGeom>
        </p:spPr>
      </p:pic>
      <p:pic>
        <p:nvPicPr>
          <p:cNvPr id="9" name="Picture 8">
            <a:extLst>
              <a:ext uri="{FF2B5EF4-FFF2-40B4-BE49-F238E27FC236}">
                <a16:creationId xmlns:a16="http://schemas.microsoft.com/office/drawing/2014/main" id="{9A565EBD-A409-A3FA-C90E-177C450E6D18}"/>
              </a:ext>
            </a:extLst>
          </p:cNvPr>
          <p:cNvPicPr>
            <a:picLocks noChangeAspect="1"/>
          </p:cNvPicPr>
          <p:nvPr/>
        </p:nvPicPr>
        <p:blipFill>
          <a:blip r:embed="rId5"/>
          <a:stretch>
            <a:fillRect/>
          </a:stretch>
        </p:blipFill>
        <p:spPr>
          <a:xfrm>
            <a:off x="7404434" y="1426504"/>
            <a:ext cx="4067743" cy="3010320"/>
          </a:xfrm>
          <a:prstGeom prst="rect">
            <a:avLst/>
          </a:prstGeom>
        </p:spPr>
      </p:pic>
    </p:spTree>
    <p:extLst>
      <p:ext uri="{BB962C8B-B14F-4D97-AF65-F5344CB8AC3E}">
        <p14:creationId xmlns:p14="http://schemas.microsoft.com/office/powerpoint/2010/main" val="20479124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986</Words>
  <Application>Microsoft Macintosh PowerPoint</Application>
  <PresentationFormat>Widescreen</PresentationFormat>
  <Paragraphs>88</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Aptos</vt:lpstr>
      <vt:lpstr>Arial</vt:lpstr>
      <vt:lpstr>Calibri</vt:lpstr>
      <vt:lpstr>Calibri Light</vt:lpstr>
      <vt:lpstr>FedEx Sans</vt:lpstr>
      <vt:lpstr>FedEx Sans Cd Light</vt:lpstr>
      <vt:lpstr>Symbol</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FedEx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HELEN OWCZAREK</dc:creator>
  <cp:lastModifiedBy>Eckel, Robin</cp:lastModifiedBy>
  <cp:revision>2</cp:revision>
  <dcterms:created xsi:type="dcterms:W3CDTF">2025-03-26T18:54:17Z</dcterms:created>
  <dcterms:modified xsi:type="dcterms:W3CDTF">2025-04-01T15:26:18Z</dcterms:modified>
</cp:coreProperties>
</file>